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67" r:id="rId4"/>
    <p:sldId id="264" r:id="rId5"/>
    <p:sldId id="262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7451-F4F6-4299-AAB2-C623DA85118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CB81-18D6-4733-9EF3-3ED40A9DF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2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6E5374EB-1AED-4174-94EF-2F1F517D5A70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Для смены шаблона на другой вид необходимо: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- щелкнуть правой кнопкой мыши на пустое место в слайде</a:t>
            </a:r>
            <a:br>
              <a:rPr lang="ru-RU" altLang="ru-RU" smtClean="0"/>
            </a:br>
            <a:r>
              <a:rPr lang="ru-RU" altLang="ru-RU" smtClean="0"/>
              <a:t>- выбрать пункт «оформление слайда»</a:t>
            </a:r>
            <a:br>
              <a:rPr lang="ru-RU" altLang="ru-RU" smtClean="0"/>
            </a:br>
            <a:r>
              <a:rPr lang="ru-RU" altLang="ru-RU" smtClean="0"/>
              <a:t>- выбрать справа пункт «шаблоны презентации»</a:t>
            </a:r>
            <a:br>
              <a:rPr lang="ru-RU" altLang="ru-RU" smtClean="0"/>
            </a:br>
            <a:r>
              <a:rPr lang="ru-RU" altLang="ru-RU" smtClean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smtClean="0"/>
              <a:t>- щелкнуть по нему правой кнопкой мыши и выбрать 1 из 3х вариантов применения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9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4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6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0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9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1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9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5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4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9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DEBD-B521-4F45-A675-4E72D089D9F1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A0C9-154F-48C0-85FF-5BBAAB16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du@1c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1cfresh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6" name="AutoShape 12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3060700" y="1773238"/>
            <a:ext cx="568801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4000" dirty="0">
                <a:solidFill>
                  <a:srgbClr val="292929"/>
                </a:solidFill>
              </a:rPr>
              <a:t>Видеокурсы </a:t>
            </a:r>
            <a:r>
              <a:rPr lang="en-US" altLang="ru-RU" sz="4000" dirty="0" smtClean="0">
                <a:solidFill>
                  <a:srgbClr val="292929"/>
                </a:solidFill>
              </a:rPr>
              <a:t/>
            </a:r>
            <a:br>
              <a:rPr lang="en-US" altLang="ru-RU" sz="4000" dirty="0" smtClean="0">
                <a:solidFill>
                  <a:srgbClr val="292929"/>
                </a:solidFill>
              </a:rPr>
            </a:br>
            <a:r>
              <a:rPr lang="ru-RU" altLang="ru-RU" sz="4000" dirty="0" smtClean="0">
                <a:solidFill>
                  <a:srgbClr val="292929"/>
                </a:solidFill>
              </a:rPr>
              <a:t>от </a:t>
            </a:r>
            <a:r>
              <a:rPr lang="ru-RU" altLang="ru-RU" sz="4000" dirty="0">
                <a:solidFill>
                  <a:srgbClr val="292929"/>
                </a:solidFill>
              </a:rPr>
              <a:t>фирмы «1С</a:t>
            </a:r>
            <a:r>
              <a:rPr lang="ru-RU" altLang="ru-RU" sz="4000" dirty="0" smtClean="0">
                <a:solidFill>
                  <a:srgbClr val="292929"/>
                </a:solidFill>
              </a:rPr>
              <a:t>»</a:t>
            </a:r>
            <a:r>
              <a:rPr lang="ru-RU" altLang="ru-RU" sz="3200" dirty="0" smtClean="0">
                <a:solidFill>
                  <a:srgbClr val="292929"/>
                </a:solidFill>
              </a:rPr>
              <a:t/>
            </a:r>
            <a:br>
              <a:rPr lang="ru-RU" altLang="ru-RU" sz="3200" dirty="0" smtClean="0">
                <a:solidFill>
                  <a:srgbClr val="292929"/>
                </a:solidFill>
              </a:rPr>
            </a:br>
            <a:endParaRPr lang="ru-RU" altLang="ru-RU" sz="3200" dirty="0">
              <a:solidFill>
                <a:srgbClr val="292929"/>
              </a:solidFill>
            </a:endParaRP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subTitle" idx="4294967295"/>
          </p:nvPr>
        </p:nvSpPr>
        <p:spPr>
          <a:xfrm>
            <a:off x="3392488" y="5265738"/>
            <a:ext cx="4779962" cy="1320800"/>
          </a:xfrm>
          <a:noFill/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solidFill>
                  <a:srgbClr val="CC3300"/>
                </a:solidFill>
              </a:rPr>
              <a:t>Максим</a:t>
            </a:r>
            <a:r>
              <a:rPr lang="en-US" altLang="ru-RU" dirty="0">
                <a:solidFill>
                  <a:srgbClr val="CC3300"/>
                </a:solidFill>
              </a:rPr>
              <a:t> </a:t>
            </a:r>
            <a:r>
              <a:rPr lang="ru-RU" altLang="ru-RU" dirty="0" smtClean="0">
                <a:solidFill>
                  <a:srgbClr val="CC3300"/>
                </a:solidFill>
              </a:rPr>
              <a:t>Панин, </a:t>
            </a:r>
            <a:r>
              <a:rPr lang="en-US" altLang="ru-RU" dirty="0" smtClean="0">
                <a:solidFill>
                  <a:srgbClr val="CC3300"/>
                </a:solidFill>
              </a:rPr>
              <a:t>EDU.1C.RU</a:t>
            </a:r>
            <a:r>
              <a:rPr lang="ru-RU" altLang="ru-RU" dirty="0" smtClean="0">
                <a:solidFill>
                  <a:srgbClr val="CC3300"/>
                </a:solidFill>
              </a:rPr>
              <a:t>, фирма «1С»</a:t>
            </a:r>
          </a:p>
        </p:txBody>
      </p:sp>
    </p:spTree>
    <p:extLst>
      <p:ext uri="{BB962C8B-B14F-4D97-AF65-F5344CB8AC3E}">
        <p14:creationId xmlns:p14="http://schemas.microsoft.com/office/powerpoint/2010/main" val="16167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Бесконечные варианты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032250"/>
          </a:xfrm>
        </p:spPr>
        <p:txBody>
          <a:bodyPr/>
          <a:lstStyle/>
          <a:p>
            <a:r>
              <a:rPr lang="ru-RU" altLang="ru-RU" dirty="0" smtClean="0"/>
              <a:t>Изучаемых </a:t>
            </a:r>
            <a:r>
              <a:rPr lang="ru-RU" altLang="ru-RU" dirty="0"/>
              <a:t>программ</a:t>
            </a:r>
          </a:p>
          <a:p>
            <a:r>
              <a:rPr lang="ru-RU" altLang="ru-RU" dirty="0"/>
              <a:t>Уровней обучения</a:t>
            </a:r>
          </a:p>
          <a:p>
            <a:r>
              <a:rPr lang="ru-RU" altLang="ru-RU" dirty="0"/>
              <a:t>Вариантов прохождения</a:t>
            </a:r>
          </a:p>
          <a:p>
            <a:r>
              <a:rPr lang="ru-RU" altLang="ru-RU" dirty="0"/>
              <a:t>Стабильна только стоимость, но тоже не всегда – дождитесь окончания и узнаете почему ;)</a:t>
            </a:r>
          </a:p>
          <a:p>
            <a:endParaRPr lang="ru-RU" altLang="ru-RU" dirty="0"/>
          </a:p>
        </p:txBody>
      </p:sp>
      <p:pic>
        <p:nvPicPr>
          <p:cNvPr id="12293" name="Picture 5" descr="infinity_symblo_PNG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9225"/>
            <a:ext cx="287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4274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Преимущество видеокусов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/>
              <a:t>Недорого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Удобно по времени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Актуальный материал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Ответы на вопросы по эл. почте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Доступ к </a:t>
            </a:r>
            <a:r>
              <a:rPr lang="en-US" altLang="ru-RU" dirty="0" smtClean="0"/>
              <a:t>EDU 1C:Fresh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4400" dirty="0" smtClean="0"/>
              <a:t>Кол-во обученных </a:t>
            </a:r>
            <a:r>
              <a:rPr lang="ru-RU" altLang="ru-RU" sz="4400" dirty="0"/>
              <a:t>популярность видеокурсов это подтверждают!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7714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Как приобрести?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dirty="0"/>
              <a:t>	</a:t>
            </a:r>
            <a:r>
              <a:rPr lang="ru-RU" altLang="ru-RU" dirty="0" smtClean="0"/>
              <a:t>Через интернет </a:t>
            </a:r>
            <a:r>
              <a:rPr lang="ru-RU" altLang="ru-RU" dirty="0"/>
              <a:t>магазин </a:t>
            </a:r>
            <a:r>
              <a:rPr lang="ru-RU" altLang="ru-RU" dirty="0" smtClean="0"/>
              <a:t>1С-Онлайн </a:t>
            </a:r>
            <a:r>
              <a:rPr lang="en-US" altLang="ru-RU" sz="4400" dirty="0" smtClean="0"/>
              <a:t>online.1c.ru</a:t>
            </a:r>
            <a:endParaRPr lang="ru-RU" altLang="ru-RU" dirty="0"/>
          </a:p>
          <a:p>
            <a:pPr>
              <a:buFontTx/>
              <a:buNone/>
            </a:pPr>
            <a:r>
              <a:rPr lang="ru-RU" altLang="ru-RU" dirty="0"/>
              <a:t>	</a:t>
            </a:r>
          </a:p>
          <a:p>
            <a:pPr algn="ctr">
              <a:buFontTx/>
              <a:buNone/>
            </a:pPr>
            <a:r>
              <a:rPr lang="ru-RU" altLang="ru-RU" dirty="0"/>
              <a:t>	</a:t>
            </a:r>
            <a:r>
              <a:rPr lang="ru-RU" altLang="ru-RU" dirty="0" smtClean="0"/>
              <a:t>В розничных магазинах 1С</a:t>
            </a:r>
            <a:r>
              <a:rPr lang="en-US" altLang="ru-RU" dirty="0" smtClean="0"/>
              <a:t>:</a:t>
            </a:r>
            <a:r>
              <a:rPr lang="ru-RU" altLang="ru-RU" dirty="0" smtClean="0"/>
              <a:t>Интерес</a:t>
            </a:r>
            <a:endParaRPr lang="ru-RU" altLang="ru-RU" dirty="0"/>
          </a:p>
        </p:txBody>
      </p:sp>
      <p:pic>
        <p:nvPicPr>
          <p:cNvPr id="14341" name="Picture 5" descr="EDU_3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3312022" cy="1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1479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err="1" smtClean="0"/>
              <a:t>Промокод</a:t>
            </a:r>
            <a:r>
              <a:rPr lang="ru-RU" altLang="ru-RU" b="1" dirty="0" smtClean="0"/>
              <a:t> на 50% скидку</a:t>
            </a:r>
            <a:br>
              <a:rPr lang="ru-RU" altLang="ru-RU" b="1" dirty="0" smtClean="0"/>
            </a:br>
            <a:r>
              <a:rPr lang="ru-RU" altLang="ru-RU" sz="7300" b="1" dirty="0" smtClean="0"/>
              <a:t> </a:t>
            </a:r>
            <a:r>
              <a:rPr lang="en-US" altLang="ru-RU" sz="7300" b="1" dirty="0">
                <a:solidFill>
                  <a:schemeClr val="accent1"/>
                </a:solidFill>
              </a:rPr>
              <a:t>CP-6QB9X-KQD7Y78</a:t>
            </a:r>
            <a:endParaRPr lang="ru-RU" altLang="ru-RU" sz="7300" b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20804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dirty="0"/>
              <a:t>	Приглашаю вас, ваших студентов и вообще всех. </a:t>
            </a:r>
            <a:endParaRPr lang="en-US" altLang="ru-RU" sz="28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4800" b="1" dirty="0" smtClean="0">
                <a:solidFill>
                  <a:srgbClr val="C00000"/>
                </a:solidFill>
              </a:rPr>
              <a:t>EDU.1C.RU</a:t>
            </a:r>
            <a:endParaRPr lang="ru-RU" altLang="ru-RU" sz="28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3600" b="1" dirty="0"/>
              <a:t>	Записывайтесь на видеокурсы.</a:t>
            </a:r>
            <a:r>
              <a:rPr lang="ru-RU" altLang="ru-RU" sz="3600" dirty="0"/>
              <a:t> </a:t>
            </a:r>
            <a:endParaRPr lang="ru-RU" altLang="ru-RU" sz="36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3600" dirty="0"/>
          </a:p>
          <a:p>
            <a:r>
              <a:rPr lang="ru-RU" sz="2800" dirty="0" smtClean="0"/>
              <a:t>Звоните </a:t>
            </a:r>
            <a:r>
              <a:rPr lang="ru-RU" sz="2800" dirty="0"/>
              <a:t>- +7 (495) 688-90-02</a:t>
            </a:r>
          </a:p>
          <a:p>
            <a:r>
              <a:rPr lang="ru-RU" sz="2800" dirty="0"/>
              <a:t>Пишите – </a:t>
            </a:r>
            <a:r>
              <a:rPr lang="en-US" sz="2800" dirty="0" smtClean="0">
                <a:hlinkClick r:id="rId2"/>
              </a:rPr>
              <a:t>edu@1c.ru</a:t>
            </a:r>
            <a:endParaRPr lang="en-US" sz="2800" dirty="0"/>
          </a:p>
          <a:p>
            <a:r>
              <a:rPr lang="ru-RU" sz="2800" dirty="0" smtClean="0"/>
              <a:t>Максим Панин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06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altLang="ru-RU" dirty="0" smtClean="0"/>
              <a:t>  </a:t>
            </a:r>
            <a:r>
              <a:rPr lang="ru-RU" altLang="ru-RU" dirty="0" smtClean="0"/>
              <a:t>1С:Учебный </a:t>
            </a:r>
            <a:r>
              <a:rPr lang="ru-RU" altLang="ru-RU" dirty="0"/>
              <a:t>центр №1</a:t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881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4400" dirty="0" smtClean="0"/>
              <a:t>Очные курсы</a:t>
            </a:r>
          </a:p>
          <a:p>
            <a:pPr algn="ctr"/>
            <a:r>
              <a:rPr lang="ru-RU" altLang="ru-RU" sz="4400" dirty="0" smtClean="0"/>
              <a:t>Онлайн курсы</a:t>
            </a:r>
          </a:p>
          <a:p>
            <a:pPr algn="ctr"/>
            <a:r>
              <a:rPr lang="ru-RU" altLang="ru-RU" sz="4400" dirty="0" smtClean="0"/>
              <a:t>Видеокурсы</a:t>
            </a:r>
            <a:endParaRPr lang="ru-RU" altLang="ru-RU" sz="44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23528" y="3585150"/>
            <a:ext cx="3959225" cy="2665413"/>
          </a:xfrm>
          <a:prstGeom prst="cloudCallout">
            <a:avLst>
              <a:gd name="adj1" fmla="val -44306"/>
              <a:gd name="adj2" fmla="val 70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4000"/>
              <a:t>Что выбрать?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302250" y="3717032"/>
            <a:ext cx="3384550" cy="1874838"/>
          </a:xfrm>
          <a:prstGeom prst="wedgeRoundRectCallout">
            <a:avLst>
              <a:gd name="adj1" fmla="val -41653"/>
              <a:gd name="adj2" fmla="val 92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200" dirty="0"/>
              <a:t>В чем преимущество видеокурсов?</a:t>
            </a:r>
          </a:p>
        </p:txBody>
      </p:sp>
    </p:spTree>
    <p:extLst>
      <p:ext uri="{BB962C8B-B14F-4D97-AF65-F5344CB8AC3E}">
        <p14:creationId xmlns:p14="http://schemas.microsoft.com/office/powerpoint/2010/main" val="9816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282700"/>
          </a:xfrm>
        </p:spPr>
        <p:txBody>
          <a:bodyPr/>
          <a:lstStyle/>
          <a:p>
            <a:r>
              <a:rPr lang="ru-RU" altLang="ru-RU" dirty="0" smtClean="0"/>
              <a:t>Кол-во обученных</a:t>
            </a:r>
            <a:endParaRPr lang="ru-RU" alt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39216"/>
              </p:ext>
            </p:extLst>
          </p:nvPr>
        </p:nvGraphicFramePr>
        <p:xfrm>
          <a:off x="1905000" y="1560513"/>
          <a:ext cx="5032375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иаграмма" r:id="rId3" imgW="3247893" imgH="3171748" progId="MSGraph.Chart.8">
                  <p:embed followColorScheme="full"/>
                </p:oleObj>
              </mc:Choice>
              <mc:Fallback>
                <p:oleObj name="Диаграмма" r:id="rId3" imgW="3247893" imgH="3171748" progId="MSGraph.Chart.8">
                  <p:embed followColorScheme="full"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60513"/>
                        <a:ext cx="5032375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1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Личный кабинет</a:t>
            </a:r>
            <a:endParaRPr lang="ru-RU" alt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26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Видеозаписи поделенные на отдельные темы </a:t>
            </a:r>
          </a:p>
          <a:p>
            <a:r>
              <a:rPr lang="ru-RU" altLang="ru-RU" dirty="0" smtClean="0"/>
              <a:t>Учебник</a:t>
            </a:r>
          </a:p>
          <a:p>
            <a:r>
              <a:rPr lang="ru-RU" altLang="ru-RU" dirty="0" smtClean="0"/>
              <a:t>Тест</a:t>
            </a:r>
          </a:p>
          <a:p>
            <a:endParaRPr lang="ru-RU" altLang="ru-RU" dirty="0" smtClean="0"/>
          </a:p>
          <a:p>
            <a:endParaRPr lang="ru-RU" altLang="ru-RU" dirty="0"/>
          </a:p>
        </p:txBody>
      </p:sp>
      <p:pic>
        <p:nvPicPr>
          <p:cNvPr id="11" name="Picture 2" descr="Z:\Transfer\MaxP\МАКС\test_pr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21770"/>
            <a:ext cx="5029664" cy="27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Z:\Transfer\MaxP\МАКС\kurs_pr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24" y="3860800"/>
            <a:ext cx="5184539" cy="30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3181803764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 smtClean="0"/>
              <a:t>EDU 1C:Fresh</a:t>
            </a:r>
            <a:endParaRPr lang="ru-RU" altLang="ru-R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512" y="1600200"/>
            <a:ext cx="885698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ru-RU" sz="2800" dirty="0" smtClean="0"/>
              <a:t>    </a:t>
            </a:r>
            <a:r>
              <a:rPr lang="ru-RU" altLang="ru-RU" sz="3600" dirty="0" smtClean="0"/>
              <a:t>Во многих наших курсах присутствует практика и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поэтому мы предоставляем бесплатный доступ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к </a:t>
            </a:r>
            <a:r>
              <a:rPr lang="ru-RU" altLang="ru-RU" sz="3600" dirty="0"/>
              <a:t>облачным версиям </a:t>
            </a:r>
            <a:r>
              <a:rPr lang="ru-RU" altLang="ru-RU" sz="3600" dirty="0" smtClean="0"/>
              <a:t>программ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на сервисе</a:t>
            </a:r>
            <a:r>
              <a:rPr lang="ru-RU" altLang="ru-RU" sz="3600" dirty="0"/>
              <a:t> </a:t>
            </a:r>
            <a:r>
              <a:rPr lang="ru-RU" altLang="ru-RU" sz="3600" dirty="0" smtClean="0">
                <a:hlinkClick r:id="rId2"/>
              </a:rPr>
              <a:t>https</a:t>
            </a:r>
            <a:r>
              <a:rPr lang="ru-RU" altLang="ru-RU" sz="3600" dirty="0">
                <a:hlinkClick r:id="rId2"/>
              </a:rPr>
              <a:t>://edu.1cfresh.com</a:t>
            </a:r>
            <a:r>
              <a:rPr lang="en-US" altLang="ru-RU" sz="3600" dirty="0" smtClean="0"/>
              <a:t>, </a:t>
            </a:r>
            <a:r>
              <a:rPr lang="ru-RU" altLang="ru-RU" sz="3600" dirty="0" smtClean="0"/>
              <a:t>чтобы можно было развить навыки работы в реальной программе.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4176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А если при обучении </a:t>
            </a:r>
            <a:br>
              <a:rPr lang="ru-RU" altLang="ru-RU" sz="4000"/>
            </a:br>
            <a:r>
              <a:rPr lang="ru-RU" altLang="ru-RU" sz="4000"/>
              <a:t>возник вопрос?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2019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	В течении всего периода обучения слушатели могут задавать вопросы автору курса по электронной почте. </a:t>
            </a:r>
          </a:p>
        </p:txBody>
      </p:sp>
      <p:pic>
        <p:nvPicPr>
          <p:cNvPr id="8199" name="Picture 7" descr="%D0%B7%D0%B0%D1%85%D0%BE%D0%B4%D0%BD%D0%B0%D1%8F-%D0%B8-%D0%BA-%D0%BF%D0%B5%D1%80%D0%B2%D0%BE%D0%BC%D1%83-%D0%B2%D0%BE%D0%BF%D1%80%D0%BE%D1%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032250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8x3DL-wrz6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9000"/>
            <a:ext cx="302418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org_ofiz5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24479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35033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Важное конкурентное преимущество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622" y="1628800"/>
            <a:ext cx="621337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	</a:t>
            </a:r>
            <a:r>
              <a:rPr lang="ru-RU" altLang="ru-RU" dirty="0" smtClean="0"/>
              <a:t>По </a:t>
            </a:r>
            <a:r>
              <a:rPr lang="ru-RU" altLang="ru-RU" dirty="0"/>
              <a:t>окончании срока действия курса всем слушателям выдается удостоверение о повышении квалификации. 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  <p:pic>
        <p:nvPicPr>
          <p:cNvPr id="6" name="Picture 2" descr="C:\svi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160241" cy="31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Доступность!!!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	Минимальная академическая стипендия для студентов ВУЗов: </a:t>
            </a:r>
            <a:r>
              <a:rPr lang="ru-RU" altLang="ru-RU" b="1"/>
              <a:t>1571</a:t>
            </a:r>
            <a:r>
              <a:rPr lang="ru-RU" altLang="ru-RU"/>
              <a:t> рублей</a:t>
            </a:r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r>
              <a:rPr lang="ru-RU" altLang="ru-RU"/>
              <a:t>	Цена  одного видеокурса: </a:t>
            </a:r>
            <a:r>
              <a:rPr lang="ru-RU" altLang="ru-RU" b="1"/>
              <a:t>2100 </a:t>
            </a:r>
            <a:r>
              <a:rPr lang="ru-RU" altLang="ru-RU"/>
              <a:t>рублей</a:t>
            </a:r>
          </a:p>
        </p:txBody>
      </p:sp>
      <p:pic>
        <p:nvPicPr>
          <p:cNvPr id="10245" name="Picture 5" descr="novost_dobavit_pro_z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2"/>
          <a:stretch>
            <a:fillRect/>
          </a:stretch>
        </p:blipFill>
        <p:spPr bwMode="auto">
          <a:xfrm>
            <a:off x="971600" y="4077072"/>
            <a:ext cx="7200800" cy="23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2892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Примеры линеек курсов </a:t>
            </a:r>
          </a:p>
        </p:txBody>
      </p:sp>
      <p:pic>
        <p:nvPicPr>
          <p:cNvPr id="11269" name="Picture 5" descr="poshagovyj-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184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программистов: </a:t>
            </a:r>
          </a:p>
          <a:p>
            <a:pPr lvl="1"/>
            <a:r>
              <a:rPr lang="ru-RU" dirty="0" smtClean="0"/>
              <a:t>Введение в конфигурирование</a:t>
            </a:r>
          </a:p>
          <a:p>
            <a:pPr lvl="1"/>
            <a:r>
              <a:rPr lang="ru-RU" dirty="0" smtClean="0"/>
              <a:t>Основы программирования</a:t>
            </a:r>
          </a:p>
          <a:p>
            <a:r>
              <a:rPr lang="ru-RU" dirty="0" smtClean="0"/>
              <a:t>1С</a:t>
            </a:r>
            <a:r>
              <a:rPr lang="en-US" dirty="0" smtClean="0"/>
              <a:t>:ERP</a:t>
            </a:r>
            <a:endParaRPr lang="ru-RU" dirty="0" smtClean="0"/>
          </a:p>
          <a:p>
            <a:pPr lvl="1"/>
            <a:r>
              <a:rPr lang="ru-RU" dirty="0" smtClean="0"/>
              <a:t>Концепция</a:t>
            </a:r>
          </a:p>
          <a:p>
            <a:pPr lvl="1"/>
            <a:r>
              <a:rPr lang="ru-RU" dirty="0" smtClean="0"/>
              <a:t>Управление производством</a:t>
            </a:r>
          </a:p>
          <a:p>
            <a:pPr lvl="1"/>
            <a:r>
              <a:rPr lang="ru-RU" dirty="0" smtClean="0"/>
              <a:t>Управленческий учет</a:t>
            </a:r>
          </a:p>
          <a:p>
            <a:pPr lvl="1"/>
            <a:r>
              <a:rPr lang="ru-RU" dirty="0" smtClean="0"/>
              <a:t>Регламентированный учет</a:t>
            </a:r>
          </a:p>
          <a:p>
            <a:pPr lvl="1"/>
            <a:r>
              <a:rPr lang="ru-RU" dirty="0" smtClean="0"/>
              <a:t>Бюджетирование</a:t>
            </a:r>
          </a:p>
          <a:p>
            <a:r>
              <a:rPr lang="ru-RU" dirty="0" smtClean="0"/>
              <a:t>Популярное</a:t>
            </a:r>
          </a:p>
          <a:p>
            <a:pPr lvl="1"/>
            <a:r>
              <a:rPr lang="ru-RU" dirty="0" smtClean="0"/>
              <a:t>Зарплата и Кадры</a:t>
            </a:r>
          </a:p>
          <a:p>
            <a:pPr lvl="1"/>
            <a:r>
              <a:rPr lang="ru-RU" dirty="0" smtClean="0"/>
              <a:t>Бухгалтерия</a:t>
            </a:r>
          </a:p>
          <a:p>
            <a:pPr lvl="1"/>
            <a:r>
              <a:rPr lang="ru-RU" dirty="0" smtClean="0"/>
              <a:t>Торговля</a:t>
            </a: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36512" y="13149"/>
            <a:ext cx="21082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ru-RU" sz="3600" dirty="0">
                <a:solidFill>
                  <a:srgbClr val="CC0000"/>
                </a:solidFill>
                <a:latin typeface="Arial" charset="0"/>
              </a:rPr>
              <a:t>edu.</a:t>
            </a:r>
            <a:r>
              <a:rPr lang="ru-RU" altLang="ru-RU" sz="3600" dirty="0">
                <a:solidFill>
                  <a:srgbClr val="CC0000"/>
                </a:solidFill>
                <a:latin typeface="Arial" charset="0"/>
              </a:rPr>
              <a:t>1c.ru</a:t>
            </a:r>
          </a:p>
        </p:txBody>
      </p:sp>
    </p:spTree>
    <p:extLst>
      <p:ext uri="{BB962C8B-B14F-4D97-AF65-F5344CB8AC3E}">
        <p14:creationId xmlns:p14="http://schemas.microsoft.com/office/powerpoint/2010/main" val="13469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177</Words>
  <Application>Microsoft Office PowerPoint</Application>
  <PresentationFormat>Экран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Microsoft Graph Chart</vt:lpstr>
      <vt:lpstr>Презентация PowerPoint</vt:lpstr>
      <vt:lpstr>  1С:Учебный центр №1  </vt:lpstr>
      <vt:lpstr>Кол-во обученных</vt:lpstr>
      <vt:lpstr>Презентация PowerPoint</vt:lpstr>
      <vt:lpstr>Презентация PowerPoint</vt:lpstr>
      <vt:lpstr>А если при обучении  возник вопрос?</vt:lpstr>
      <vt:lpstr>Важное конкурентное преимущество </vt:lpstr>
      <vt:lpstr>Доступность!!!</vt:lpstr>
      <vt:lpstr>Примеры линеек курсов </vt:lpstr>
      <vt:lpstr>Бесконечные варианты</vt:lpstr>
      <vt:lpstr>Преимущество видеокусов</vt:lpstr>
      <vt:lpstr>Как приобрести?</vt:lpstr>
      <vt:lpstr>Промокод на 50% скидку  CP-6QB9X-KQD7Y78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 Илья</dc:creator>
  <cp:lastModifiedBy>Панин Максим</cp:lastModifiedBy>
  <cp:revision>60</cp:revision>
  <dcterms:created xsi:type="dcterms:W3CDTF">2016-09-30T10:57:36Z</dcterms:created>
  <dcterms:modified xsi:type="dcterms:W3CDTF">2019-01-28T14:40:10Z</dcterms:modified>
</cp:coreProperties>
</file>